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70" r:id="rId5"/>
    <p:sldId id="264" r:id="rId6"/>
    <p:sldId id="310" r:id="rId7"/>
    <p:sldId id="311" r:id="rId8"/>
    <p:sldId id="262" r:id="rId9"/>
    <p:sldId id="313" r:id="rId10"/>
    <p:sldId id="261" r:id="rId11"/>
    <p:sldId id="305" r:id="rId12"/>
    <p:sldId id="269" r:id="rId13"/>
    <p:sldId id="309" r:id="rId14"/>
    <p:sldId id="312" r:id="rId15"/>
    <p:sldId id="307" r:id="rId16"/>
    <p:sldId id="308" r:id="rId17"/>
    <p:sldId id="306" r:id="rId18"/>
    <p:sldId id="268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13"/>
    <p:restoredTop sz="94578"/>
  </p:normalViewPr>
  <p:slideViewPr>
    <p:cSldViewPr snapToGrid="0" snapToObjects="1">
      <p:cViewPr varScale="1">
        <p:scale>
          <a:sx n="57" d="100"/>
          <a:sy n="57" d="100"/>
        </p:scale>
        <p:origin x="17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0C10-391B-DF4D-B1EF-62218B6AA78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C87D-880E-0A45-96BA-9E798DE3F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ea typeface="Helvetica" charset="0"/>
                <a:cs typeface="Helvetica" charset="0"/>
              </a:rPr>
              <a:t>Understanding plant phenology in a warming world</a:t>
            </a:r>
          </a:p>
          <a:p>
            <a:r>
              <a:rPr lang="en-US" dirty="0">
                <a:latin typeface="+mj-lt"/>
                <a:ea typeface="Helvetica" charset="0"/>
                <a:cs typeface="Helvetica" charset="0"/>
              </a:rPr>
              <a:t>Examining urban effects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Ettinger,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  <a:p>
            <a:r>
              <a:rPr lang="en-US" dirty="0"/>
              <a:t>Erin Wright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24128" y="6529375"/>
            <a:ext cx="346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New Phytologist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QUICK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836" y="1051447"/>
            <a:ext cx="4746171" cy="546559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GDDs VARY ACROSS SITES</a:t>
            </a:r>
          </a:p>
          <a:p>
            <a:pPr lvl="1"/>
            <a:r>
              <a:rPr lang="en-US" sz="2800" dirty="0"/>
              <a:t>Harvard Forest has more GDDS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GDDS DIFFER BETWEEN METHODS</a:t>
            </a:r>
          </a:p>
          <a:p>
            <a:pPr lvl="1"/>
            <a:r>
              <a:rPr lang="en-US" sz="2800" dirty="0"/>
              <a:t>Hobo loggers record higher GDDS</a:t>
            </a:r>
          </a:p>
          <a:p>
            <a:endParaRPr lang="en-US" b="1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BUT! We have an interaction</a:t>
            </a:r>
          </a:p>
          <a:p>
            <a:pPr lvl="1"/>
            <a:r>
              <a:rPr lang="en-US" sz="2800"/>
              <a:t>More variation </a:t>
            </a:r>
            <a:r>
              <a:rPr lang="en-US" sz="2800" dirty="0"/>
              <a:t>in GDDs at the Arboretum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PHENOLOGY IS FINICKY. </a:t>
            </a:r>
            <a:r>
              <a:rPr lang="en-US" dirty="0"/>
              <a:t>More work to be done!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2FB7B20-C590-0E48-92CD-2906F097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7902" y="541105"/>
            <a:ext cx="4328839" cy="3246629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5ED0DE34-3191-5B4E-B3D2-17E2E8781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35" b="-2"/>
          <a:stretch/>
        </p:blipFill>
        <p:spPr>
          <a:xfrm>
            <a:off x="7182189" y="1004229"/>
            <a:ext cx="3246629" cy="4849542"/>
          </a:xfrm>
          <a:prstGeom prst="rect">
            <a:avLst/>
          </a:prstGeom>
        </p:spPr>
      </p:pic>
      <p:pic>
        <p:nvPicPr>
          <p:cNvPr id="6" name="Picture 5" descr="A close up of a green field&#10;&#10;Description automatically generated">
            <a:extLst>
              <a:ext uri="{FF2B5EF4-FFF2-40B4-BE49-F238E27FC236}">
                <a16:creationId xmlns:a16="http://schemas.microsoft.com/office/drawing/2014/main" id="{9CD83A83-1997-D349-A40A-5E38F84B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04265" y="3070265"/>
            <a:ext cx="4328840" cy="32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2286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</p:spTree>
    <p:extLst>
      <p:ext uri="{BB962C8B-B14F-4D97-AF65-F5344CB8AC3E}">
        <p14:creationId xmlns:p14="http://schemas.microsoft.com/office/powerpoint/2010/main" val="13784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16459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32004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56CBBB30-479A-EB47-9C5B-020080AF4DFA}"/>
              </a:ext>
            </a:extLst>
          </p:cNvPr>
          <p:cNvSpPr/>
          <p:nvPr/>
        </p:nvSpPr>
        <p:spPr>
          <a:xfrm>
            <a:off x="7746960" y="320487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667EDBF0-0942-0345-8236-E9619DD89731}"/>
              </a:ext>
            </a:extLst>
          </p:cNvPr>
          <p:cNvSpPr/>
          <p:nvPr/>
        </p:nvSpPr>
        <p:spPr>
          <a:xfrm>
            <a:off x="7746960" y="2314777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84765" y="119690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33" y="1992791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3385229" cy="22860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C62811-F711-634D-B7C4-8242981547BB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</p:spTree>
    <p:extLst>
      <p:ext uri="{BB962C8B-B14F-4D97-AF65-F5344CB8AC3E}">
        <p14:creationId xmlns:p14="http://schemas.microsoft.com/office/powerpoint/2010/main" val="18766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60725" y="119959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58" y="2006165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71" y="3429000"/>
            <a:ext cx="3385202" cy="18288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6" y="2596402"/>
            <a:ext cx="3383280" cy="6400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F1F5F-7CCB-F24A-A426-D1F8919797E0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  <p:sp>
        <p:nvSpPr>
          <p:cNvPr id="22" name="Plus 21">
            <a:extLst>
              <a:ext uri="{FF2B5EF4-FFF2-40B4-BE49-F238E27FC236}">
                <a16:creationId xmlns:a16="http://schemas.microsoft.com/office/drawing/2014/main" id="{BD4D403A-AA01-2B41-B3B1-E1A4774FAD9C}"/>
              </a:ext>
            </a:extLst>
          </p:cNvPr>
          <p:cNvSpPr/>
          <p:nvPr/>
        </p:nvSpPr>
        <p:spPr>
          <a:xfrm>
            <a:off x="7085479" y="245501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>
            <a:extLst>
              <a:ext uri="{FF2B5EF4-FFF2-40B4-BE49-F238E27FC236}">
                <a16:creationId xmlns:a16="http://schemas.microsoft.com/office/drawing/2014/main" id="{67014151-1B14-AF4E-AD9E-485B1A3F2E37}"/>
              </a:ext>
            </a:extLst>
          </p:cNvPr>
          <p:cNvSpPr/>
          <p:nvPr/>
        </p:nvSpPr>
        <p:spPr>
          <a:xfrm>
            <a:off x="7085478" y="3482502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1253-1AAD-424F-BE12-B9A92693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6"/>
          <a:stretch/>
        </p:blipFill>
        <p:spPr>
          <a:xfrm>
            <a:off x="123568" y="1843883"/>
            <a:ext cx="5631375" cy="371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39D2-9D2D-4C49-AD7E-38C0719D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43" y="1843883"/>
            <a:ext cx="6437057" cy="3716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FC3CE1-C914-5D40-B222-D7BD12CF52D4}"/>
              </a:ext>
            </a:extLst>
          </p:cNvPr>
          <p:cNvSpPr/>
          <p:nvPr/>
        </p:nvSpPr>
        <p:spPr>
          <a:xfrm>
            <a:off x="5659395" y="2557849"/>
            <a:ext cx="95548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9648C-A4B3-F740-B911-9F32BA0CB586}"/>
              </a:ext>
            </a:extLst>
          </p:cNvPr>
          <p:cNvSpPr txBox="1"/>
          <p:nvPr/>
        </p:nvSpPr>
        <p:spPr>
          <a:xfrm>
            <a:off x="2156188" y="1112793"/>
            <a:ext cx="156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667A2-20F1-4D4B-9E9E-BAEBBAE4EF64}"/>
              </a:ext>
            </a:extLst>
          </p:cNvPr>
          <p:cNvSpPr txBox="1"/>
          <p:nvPr/>
        </p:nvSpPr>
        <p:spPr>
          <a:xfrm>
            <a:off x="8023242" y="1112793"/>
            <a:ext cx="19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Arnold Arboretum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432CB-6CBE-0D4F-AD72-7B19EB97C637}"/>
              </a:ext>
            </a:extLst>
          </p:cNvPr>
          <p:cNvSpPr txBox="1"/>
          <p:nvPr/>
        </p:nvSpPr>
        <p:spPr>
          <a:xfrm>
            <a:off x="123568" y="159026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Budburst to leafout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09342-2AB5-E247-A9A8-46E4367509FC}"/>
              </a:ext>
            </a:extLst>
          </p:cNvPr>
          <p:cNvSpPr/>
          <p:nvPr/>
        </p:nvSpPr>
        <p:spPr>
          <a:xfrm>
            <a:off x="2156188" y="1843883"/>
            <a:ext cx="3598755" cy="371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BD106-5BA4-F84A-B43B-E11F655B63EC}"/>
              </a:ext>
            </a:extLst>
          </p:cNvPr>
          <p:cNvSpPr/>
          <p:nvPr/>
        </p:nvSpPr>
        <p:spPr>
          <a:xfrm>
            <a:off x="2027583" y="4412974"/>
            <a:ext cx="128605" cy="93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8" y="1580132"/>
            <a:ext cx="5129784" cy="3711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701458"/>
            <a:ext cx="5129784" cy="3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53" y="13000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Breakdown of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2378530"/>
            <a:ext cx="5311824" cy="40085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3" y="2469559"/>
            <a:ext cx="5681219" cy="382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" y="185531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ARBORETUM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8563" y="1855310"/>
            <a:ext cx="276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HARVARD FOREST</a:t>
            </a:r>
          </a:p>
        </p:txBody>
      </p:sp>
    </p:spTree>
    <p:extLst>
      <p:ext uri="{BB962C8B-B14F-4D97-AF65-F5344CB8AC3E}">
        <p14:creationId xmlns:p14="http://schemas.microsoft.com/office/powerpoint/2010/main" val="6671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1940" y="6424613"/>
            <a:ext cx="51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Ettinger, Chamberlain,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8" name="Rectangle 7"/>
          <p:cNvSpPr/>
          <p:nvPr/>
        </p:nvSpPr>
        <p:spPr>
          <a:xfrm>
            <a:off x="6687671" y="2389282"/>
            <a:ext cx="3343835" cy="57302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20121"/>
            <a:ext cx="3829878" cy="5646208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Days (GDDs)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marL="914400" lvl="2" indent="0">
              <a:buNone/>
            </a:pPr>
            <a:r>
              <a:rPr lang="en-US" sz="2400" dirty="0"/>
              <a:t>X =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E.g., Temperature is...</a:t>
            </a:r>
            <a:endParaRPr lang="en-US" sz="2200" b="1" dirty="0">
              <a:solidFill>
                <a:srgbClr val="00B050"/>
              </a:solidFill>
            </a:endParaRP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: 5 </a:t>
            </a: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2</a:t>
            </a:r>
            <a:r>
              <a:rPr lang="en-US" sz="2400" dirty="0"/>
              <a:t>: 7 </a:t>
            </a: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3</a:t>
            </a:r>
            <a:r>
              <a:rPr lang="en-US" sz="2400" dirty="0"/>
              <a:t>: -2</a:t>
            </a:r>
          </a:p>
          <a:p>
            <a:pPr lvl="3"/>
            <a:r>
              <a:rPr lang="en-US" sz="2400" dirty="0"/>
              <a:t>So by </a:t>
            </a:r>
            <a:r>
              <a:rPr lang="en-US" sz="2400" b="1" dirty="0">
                <a:solidFill>
                  <a:srgbClr val="00B050"/>
                </a:solidFill>
              </a:rPr>
              <a:t>Day 3, 12 GDDs</a:t>
            </a:r>
            <a:r>
              <a:rPr lang="en-US" sz="2400" dirty="0"/>
              <a:t> (5+7) have been accumulated. 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1F1E176-8002-364D-8D06-413432022510}"/>
              </a:ext>
            </a:extLst>
          </p:cNvPr>
          <p:cNvSpPr/>
          <p:nvPr/>
        </p:nvSpPr>
        <p:spPr>
          <a:xfrm>
            <a:off x="6688477" y="1759891"/>
            <a:ext cx="277402" cy="10685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B5436-21F2-2D45-B808-FCD447EE3C7F}"/>
              </a:ext>
            </a:extLst>
          </p:cNvPr>
          <p:cNvSpPr txBox="1"/>
          <p:nvPr/>
        </p:nvSpPr>
        <p:spPr>
          <a:xfrm>
            <a:off x="6965878" y="1863259"/>
            <a:ext cx="193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 – 0     </a:t>
            </a:r>
            <a:r>
              <a:rPr lang="en-US" sz="2200" i="1" dirty="0"/>
              <a:t>if</a:t>
            </a:r>
            <a:r>
              <a:rPr lang="en-US" sz="2200" dirty="0"/>
              <a:t>  T&gt;0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8B0C2-F4ED-3A40-A536-1766DC198C5A}"/>
              </a:ext>
            </a:extLst>
          </p:cNvPr>
          <p:cNvSpPr txBox="1"/>
          <p:nvPr/>
        </p:nvSpPr>
        <p:spPr>
          <a:xfrm>
            <a:off x="6998350" y="2351591"/>
            <a:ext cx="193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           </a:t>
            </a:r>
            <a:r>
              <a:rPr lang="en-US" sz="2200" i="1" dirty="0"/>
              <a:t>if</a:t>
            </a:r>
            <a:r>
              <a:rPr lang="en-US" sz="2200" dirty="0"/>
              <a:t>  T&lt;=0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7FE45-6AAC-CA44-A697-0798832D7CA4}"/>
              </a:ext>
            </a:extLst>
          </p:cNvPr>
          <p:cNvSpPr txBox="1"/>
          <p:nvPr/>
        </p:nvSpPr>
        <p:spPr>
          <a:xfrm>
            <a:off x="6525032" y="4018779"/>
            <a:ext cx="237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2400" dirty="0"/>
              <a:t>– 0 =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2CA9B-60D1-5945-970E-067A33574FBC}"/>
              </a:ext>
            </a:extLst>
          </p:cNvPr>
          <p:cNvSpPr txBox="1"/>
          <p:nvPr/>
        </p:nvSpPr>
        <p:spPr>
          <a:xfrm>
            <a:off x="6525031" y="4384829"/>
            <a:ext cx="237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2400" dirty="0"/>
              <a:t>– 0 =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9BA15-1408-0E48-A953-1453AD8DCEA0}"/>
              </a:ext>
            </a:extLst>
          </p:cNvPr>
          <p:cNvSpPr txBox="1"/>
          <p:nvPr/>
        </p:nvSpPr>
        <p:spPr>
          <a:xfrm>
            <a:off x="7964120" y="4804929"/>
            <a:ext cx="163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&lt;= 0 so is 0</a:t>
            </a:r>
          </a:p>
        </p:txBody>
      </p:sp>
    </p:spTree>
    <p:extLst>
      <p:ext uri="{BB962C8B-B14F-4D97-AF65-F5344CB8AC3E}">
        <p14:creationId xmlns:p14="http://schemas.microsoft.com/office/powerpoint/2010/main" val="3391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19247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24931-C7C1-9643-97A2-CD3D1463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725"/>
            <a:ext cx="8313700" cy="62352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583660" y="622725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5660-E723-4946-A4BF-96058AD8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413" y="672353"/>
            <a:ext cx="8670587" cy="6502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4466142" y="680566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58158" y="1364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INTERACTION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46570-416C-8B47-94EE-C207DB91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738"/>
            <a:ext cx="8157682" cy="61182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883512" y="1016618"/>
            <a:ext cx="5527562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7" y="1215298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2417205" y="1863752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0" y="1217248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1217248"/>
            <a:ext cx="2980944" cy="4275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3865112" y="5581524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556979" y="5577000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5581524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5581524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78" y="179294"/>
            <a:ext cx="10274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WHY IS PLANT PHENOLOGY SO IMPORTANT?</a:t>
            </a:r>
          </a:p>
        </p:txBody>
      </p:sp>
    </p:spTree>
    <p:extLst>
      <p:ext uri="{BB962C8B-B14F-4D97-AF65-F5344CB8AC3E}">
        <p14:creationId xmlns:p14="http://schemas.microsoft.com/office/powerpoint/2010/main" val="137255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9DE7-93D3-1C49-AC76-050EE03C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768" y="2766218"/>
            <a:ext cx="6918463" cy="1325563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6833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352</Words>
  <Application>Microsoft Macintosh PowerPoint</Application>
  <PresentationFormat>Widescreen</PresentationFormat>
  <Paragraphs>109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Book</vt:lpstr>
      <vt:lpstr>Calibri</vt:lpstr>
      <vt:lpstr>Calibri Light</vt:lpstr>
      <vt:lpstr>Seravek</vt:lpstr>
      <vt:lpstr>Office Theme</vt:lpstr>
      <vt:lpstr>PowerPoint Presentation</vt:lpstr>
      <vt:lpstr>PHENOLOGY USES MULTIPLE CUES</vt:lpstr>
      <vt:lpstr>Growing Degree Days (GDDs)</vt:lpstr>
      <vt:lpstr>PowerPoint Presentation</vt:lpstr>
      <vt:lpstr>SITE EFFECTS</vt:lpstr>
      <vt:lpstr>METHOD EFFECTS</vt:lpstr>
      <vt:lpstr>INTERACTION</vt:lpstr>
      <vt:lpstr>PowerPoint Presentation</vt:lpstr>
      <vt:lpstr>THANK YOU!</vt:lpstr>
      <vt:lpstr>PowerPoint Presentation</vt:lpstr>
      <vt:lpstr>PHENOLOGY IS ADVANCING </vt:lpstr>
      <vt:lpstr>QUICK 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Breakdown of weather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35</cp:revision>
  <dcterms:created xsi:type="dcterms:W3CDTF">2020-09-02T20:49:30Z</dcterms:created>
  <dcterms:modified xsi:type="dcterms:W3CDTF">2020-10-06T13:39:09Z</dcterms:modified>
</cp:coreProperties>
</file>